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5"/>
  </p:notesMasterIdLst>
  <p:sldIdLst>
    <p:sldId id="256" r:id="rId2"/>
    <p:sldId id="261" r:id="rId3"/>
    <p:sldId id="274" r:id="rId4"/>
    <p:sldId id="278" r:id="rId5"/>
    <p:sldId id="287" r:id="rId6"/>
    <p:sldId id="288" r:id="rId7"/>
    <p:sldId id="285" r:id="rId8"/>
    <p:sldId id="286" r:id="rId9"/>
    <p:sldId id="280" r:id="rId10"/>
    <p:sldId id="277" r:id="rId11"/>
    <p:sldId id="281" r:id="rId12"/>
    <p:sldId id="284" r:id="rId13"/>
    <p:sldId id="28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903"/>
  </p:normalViewPr>
  <p:slideViewPr>
    <p:cSldViewPr snapToGrid="0" snapToObjects="1">
      <p:cViewPr varScale="1">
        <p:scale>
          <a:sx n="90" d="100"/>
          <a:sy n="90" d="100"/>
        </p:scale>
        <p:origin x="232"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tiff>
</file>

<file path=ppt/media/image11.tiff>
</file>

<file path=ppt/media/image12.tiff>
</file>

<file path=ppt/media/image13.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E60F4B-1DF1-C94A-9E16-EB263C934541}" type="datetimeFigureOut">
              <a:rPr lang="en-US" smtClean="0"/>
              <a:t>6/29/20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68149D-4A6B-3E42-9C0C-458F10C12A45}" type="slidenum">
              <a:rPr lang="en-US" smtClean="0"/>
              <a:t>‹#›</a:t>
            </a:fld>
            <a:endParaRPr lang="en-US"/>
          </a:p>
        </p:txBody>
      </p:sp>
    </p:spTree>
    <p:extLst>
      <p:ext uri="{BB962C8B-B14F-4D97-AF65-F5344CB8AC3E}">
        <p14:creationId xmlns:p14="http://schemas.microsoft.com/office/powerpoint/2010/main" val="29926294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868149D-4A6B-3E42-9C0C-458F10C12A45}" type="slidenum">
              <a:rPr lang="en-US" smtClean="0"/>
              <a:t>1</a:t>
            </a:fld>
            <a:endParaRPr lang="en-US"/>
          </a:p>
        </p:txBody>
      </p:sp>
    </p:spTree>
    <p:extLst>
      <p:ext uri="{BB962C8B-B14F-4D97-AF65-F5344CB8AC3E}">
        <p14:creationId xmlns:p14="http://schemas.microsoft.com/office/powerpoint/2010/main" val="9005728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868149D-4A6B-3E42-9C0C-458F10C12A45}" type="slidenum">
              <a:rPr lang="en-US" smtClean="0"/>
              <a:t>13</a:t>
            </a:fld>
            <a:endParaRPr lang="en-US"/>
          </a:p>
        </p:txBody>
      </p:sp>
    </p:spTree>
    <p:extLst>
      <p:ext uri="{BB962C8B-B14F-4D97-AF65-F5344CB8AC3E}">
        <p14:creationId xmlns:p14="http://schemas.microsoft.com/office/powerpoint/2010/main" val="20771714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29B5EF-0E0B-7046-B64A-8234DFBE8D71}" type="slidenum">
              <a:rPr lang="en-US" smtClean="0"/>
              <a:t>2</a:t>
            </a:fld>
            <a:endParaRPr lang="en-US"/>
          </a:p>
        </p:txBody>
      </p:sp>
    </p:spTree>
    <p:extLst>
      <p:ext uri="{BB962C8B-B14F-4D97-AF65-F5344CB8AC3E}">
        <p14:creationId xmlns:p14="http://schemas.microsoft.com/office/powerpoint/2010/main" val="21797814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868149D-4A6B-3E42-9C0C-458F10C12A45}" type="slidenum">
              <a:rPr lang="en-US" smtClean="0"/>
              <a:t>3</a:t>
            </a:fld>
            <a:endParaRPr lang="en-US"/>
          </a:p>
        </p:txBody>
      </p:sp>
    </p:spTree>
    <p:extLst>
      <p:ext uri="{BB962C8B-B14F-4D97-AF65-F5344CB8AC3E}">
        <p14:creationId xmlns:p14="http://schemas.microsoft.com/office/powerpoint/2010/main" val="4053736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violin distribution plot in the future</a:t>
            </a:r>
          </a:p>
        </p:txBody>
      </p:sp>
      <p:sp>
        <p:nvSpPr>
          <p:cNvPr id="4" name="Slide Number Placeholder 3"/>
          <p:cNvSpPr>
            <a:spLocks noGrp="1"/>
          </p:cNvSpPr>
          <p:nvPr>
            <p:ph type="sldNum" sz="quarter" idx="5"/>
          </p:nvPr>
        </p:nvSpPr>
        <p:spPr/>
        <p:txBody>
          <a:bodyPr/>
          <a:lstStyle/>
          <a:p>
            <a:fld id="{3729B5EF-0E0B-7046-B64A-8234DFBE8D71}" type="slidenum">
              <a:rPr lang="en-US" smtClean="0"/>
              <a:t>4</a:t>
            </a:fld>
            <a:endParaRPr lang="en-US"/>
          </a:p>
        </p:txBody>
      </p:sp>
    </p:spTree>
    <p:extLst>
      <p:ext uri="{BB962C8B-B14F-4D97-AF65-F5344CB8AC3E}">
        <p14:creationId xmlns:p14="http://schemas.microsoft.com/office/powerpoint/2010/main" val="98521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violin distribution plot in the future</a:t>
            </a:r>
          </a:p>
        </p:txBody>
      </p:sp>
      <p:sp>
        <p:nvSpPr>
          <p:cNvPr id="4" name="Slide Number Placeholder 3"/>
          <p:cNvSpPr>
            <a:spLocks noGrp="1"/>
          </p:cNvSpPr>
          <p:nvPr>
            <p:ph type="sldNum" sz="quarter" idx="5"/>
          </p:nvPr>
        </p:nvSpPr>
        <p:spPr/>
        <p:txBody>
          <a:bodyPr/>
          <a:lstStyle/>
          <a:p>
            <a:fld id="{3729B5EF-0E0B-7046-B64A-8234DFBE8D71}" type="slidenum">
              <a:rPr lang="en-US" smtClean="0"/>
              <a:t>5</a:t>
            </a:fld>
            <a:endParaRPr lang="en-US"/>
          </a:p>
        </p:txBody>
      </p:sp>
    </p:spTree>
    <p:extLst>
      <p:ext uri="{BB962C8B-B14F-4D97-AF65-F5344CB8AC3E}">
        <p14:creationId xmlns:p14="http://schemas.microsoft.com/office/powerpoint/2010/main" val="19418287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is comprised of 21 unique columns with 3333 rows of data. After first review, columns such as the phone number column can be deleted because a given phone number gives no insight into whether someone will leave their plan. By this, if someone had my phone number before, it isn’t logical to assume that my behaviors will be the same because I now have their phone number. This is why we can delete the phone column. Another feature variable that can be omitted is the state column. This is because there is no higher level of churn in one state that is attributable to the state alone that will allow us to make any useful insights.</a:t>
            </a:r>
          </a:p>
          <a:p>
            <a:endParaRPr lang="en-US" dirty="0"/>
          </a:p>
          <a:p>
            <a:r>
              <a:rPr lang="en-US" dirty="0"/>
              <a:t>As we can see, the churn phenomena is pretty scarce and most customers usually stay with the provider. Thus, identifying those feature variables that drive customers to eventually leave the company takes on even more significance </a:t>
            </a:r>
          </a:p>
        </p:txBody>
      </p:sp>
      <p:sp>
        <p:nvSpPr>
          <p:cNvPr id="4" name="Slide Number Placeholder 3"/>
          <p:cNvSpPr>
            <a:spLocks noGrp="1"/>
          </p:cNvSpPr>
          <p:nvPr>
            <p:ph type="sldNum" sz="quarter" idx="5"/>
          </p:nvPr>
        </p:nvSpPr>
        <p:spPr/>
        <p:txBody>
          <a:bodyPr/>
          <a:lstStyle/>
          <a:p>
            <a:fld id="{3729B5EF-0E0B-7046-B64A-8234DFBE8D71}" type="slidenum">
              <a:rPr lang="en-US" smtClean="0"/>
              <a:t>9</a:t>
            </a:fld>
            <a:endParaRPr lang="en-US"/>
          </a:p>
        </p:txBody>
      </p:sp>
    </p:spTree>
    <p:extLst>
      <p:ext uri="{BB962C8B-B14F-4D97-AF65-F5344CB8AC3E}">
        <p14:creationId xmlns:p14="http://schemas.microsoft.com/office/powerpoint/2010/main" val="4187924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on the better because indicator of who leaves</a:t>
            </a:r>
          </a:p>
        </p:txBody>
      </p:sp>
      <p:sp>
        <p:nvSpPr>
          <p:cNvPr id="4" name="Slide Number Placeholder 3"/>
          <p:cNvSpPr>
            <a:spLocks noGrp="1"/>
          </p:cNvSpPr>
          <p:nvPr>
            <p:ph type="sldNum" sz="quarter" idx="5"/>
          </p:nvPr>
        </p:nvSpPr>
        <p:spPr/>
        <p:txBody>
          <a:bodyPr/>
          <a:lstStyle/>
          <a:p>
            <a:fld id="{3729B5EF-0E0B-7046-B64A-8234DFBE8D71}" type="slidenum">
              <a:rPr lang="en-US" smtClean="0"/>
              <a:t>10</a:t>
            </a:fld>
            <a:endParaRPr lang="en-US"/>
          </a:p>
        </p:txBody>
      </p:sp>
    </p:spTree>
    <p:extLst>
      <p:ext uri="{BB962C8B-B14F-4D97-AF65-F5344CB8AC3E}">
        <p14:creationId xmlns:p14="http://schemas.microsoft.com/office/powerpoint/2010/main" val="3210013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868149D-4A6B-3E42-9C0C-458F10C12A45}" type="slidenum">
              <a:rPr lang="en-US" smtClean="0"/>
              <a:t>11</a:t>
            </a:fld>
            <a:endParaRPr lang="en-US"/>
          </a:p>
        </p:txBody>
      </p:sp>
    </p:spTree>
    <p:extLst>
      <p:ext uri="{BB962C8B-B14F-4D97-AF65-F5344CB8AC3E}">
        <p14:creationId xmlns:p14="http://schemas.microsoft.com/office/powerpoint/2010/main" val="35614881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868149D-4A6B-3E42-9C0C-458F10C12A45}" type="slidenum">
              <a:rPr lang="en-US" smtClean="0"/>
              <a:t>12</a:t>
            </a:fld>
            <a:endParaRPr lang="en-US"/>
          </a:p>
        </p:txBody>
      </p:sp>
    </p:spTree>
    <p:extLst>
      <p:ext uri="{BB962C8B-B14F-4D97-AF65-F5344CB8AC3E}">
        <p14:creationId xmlns:p14="http://schemas.microsoft.com/office/powerpoint/2010/main" val="846045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F8E1C-43E7-C145-A398-E2F488020E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87C9AA0-F642-6340-8969-1BD3D69B15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C90EB6-C0BE-AC4B-A04F-859FE9C99329}"/>
              </a:ext>
            </a:extLst>
          </p:cNvPr>
          <p:cNvSpPr>
            <a:spLocks noGrp="1"/>
          </p:cNvSpPr>
          <p:nvPr>
            <p:ph type="dt" sz="half" idx="10"/>
          </p:nvPr>
        </p:nvSpPr>
        <p:spPr/>
        <p:txBody>
          <a:bodyPr/>
          <a:lstStyle/>
          <a:p>
            <a:fld id="{4DA7B69D-B964-E545-A1D1-4B6500D4C7AF}" type="datetimeFigureOut">
              <a:rPr lang="en-US" smtClean="0"/>
              <a:t>6/29/20</a:t>
            </a:fld>
            <a:endParaRPr lang="en-US"/>
          </a:p>
        </p:txBody>
      </p:sp>
      <p:sp>
        <p:nvSpPr>
          <p:cNvPr id="5" name="Footer Placeholder 4">
            <a:extLst>
              <a:ext uri="{FF2B5EF4-FFF2-40B4-BE49-F238E27FC236}">
                <a16:creationId xmlns:a16="http://schemas.microsoft.com/office/drawing/2014/main" id="{DBCE9BB9-F4AD-D840-B1E3-D94D2ABC4F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2A171C-FC4C-2A45-B3F5-DC79130B5877}"/>
              </a:ext>
            </a:extLst>
          </p:cNvPr>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3738466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68DC8-B6C5-EE4F-8761-8AB983E0DC9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7336ED-6A6B-194C-BFC6-4B443ABA9F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46B627-B602-1A42-8BB1-DA1861E42CDE}"/>
              </a:ext>
            </a:extLst>
          </p:cNvPr>
          <p:cNvSpPr>
            <a:spLocks noGrp="1"/>
          </p:cNvSpPr>
          <p:nvPr>
            <p:ph type="dt" sz="half" idx="10"/>
          </p:nvPr>
        </p:nvSpPr>
        <p:spPr/>
        <p:txBody>
          <a:bodyPr/>
          <a:lstStyle/>
          <a:p>
            <a:fld id="{4DA7B69D-B964-E545-A1D1-4B6500D4C7AF}" type="datetimeFigureOut">
              <a:rPr lang="en-US" smtClean="0"/>
              <a:t>6/29/20</a:t>
            </a:fld>
            <a:endParaRPr lang="en-US"/>
          </a:p>
        </p:txBody>
      </p:sp>
      <p:sp>
        <p:nvSpPr>
          <p:cNvPr id="5" name="Footer Placeholder 4">
            <a:extLst>
              <a:ext uri="{FF2B5EF4-FFF2-40B4-BE49-F238E27FC236}">
                <a16:creationId xmlns:a16="http://schemas.microsoft.com/office/drawing/2014/main" id="{471BC195-F839-D147-9866-C98EAE1436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EC2131-6E2B-3544-B2DA-7F2B33D517C7}"/>
              </a:ext>
            </a:extLst>
          </p:cNvPr>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3170642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6708C2-C542-334B-817B-A7C994EC298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551EE23-3820-F045-9E9C-C2C1EC3F9A2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74BBF3-948E-7B4D-9F4C-829621161445}"/>
              </a:ext>
            </a:extLst>
          </p:cNvPr>
          <p:cNvSpPr>
            <a:spLocks noGrp="1"/>
          </p:cNvSpPr>
          <p:nvPr>
            <p:ph type="dt" sz="half" idx="10"/>
          </p:nvPr>
        </p:nvSpPr>
        <p:spPr/>
        <p:txBody>
          <a:bodyPr/>
          <a:lstStyle/>
          <a:p>
            <a:fld id="{4DA7B69D-B964-E545-A1D1-4B6500D4C7AF}" type="datetimeFigureOut">
              <a:rPr lang="en-US" smtClean="0"/>
              <a:t>6/29/20</a:t>
            </a:fld>
            <a:endParaRPr lang="en-US"/>
          </a:p>
        </p:txBody>
      </p:sp>
      <p:sp>
        <p:nvSpPr>
          <p:cNvPr id="5" name="Footer Placeholder 4">
            <a:extLst>
              <a:ext uri="{FF2B5EF4-FFF2-40B4-BE49-F238E27FC236}">
                <a16:creationId xmlns:a16="http://schemas.microsoft.com/office/drawing/2014/main" id="{543B1ED0-9290-0246-977F-5550F914E9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EC9366-E6EC-D645-A8F0-803EAF942F9A}"/>
              </a:ext>
            </a:extLst>
          </p:cNvPr>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4245752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9DA96-101B-7341-B531-93DD31CB79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A6B45E-A33F-184E-8743-D4F08C64EA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BD636E-106B-E54B-83AD-9CA4724BBB36}"/>
              </a:ext>
            </a:extLst>
          </p:cNvPr>
          <p:cNvSpPr>
            <a:spLocks noGrp="1"/>
          </p:cNvSpPr>
          <p:nvPr>
            <p:ph type="dt" sz="half" idx="10"/>
          </p:nvPr>
        </p:nvSpPr>
        <p:spPr/>
        <p:txBody>
          <a:bodyPr/>
          <a:lstStyle/>
          <a:p>
            <a:fld id="{4DA7B69D-B964-E545-A1D1-4B6500D4C7AF}" type="datetimeFigureOut">
              <a:rPr lang="en-US" smtClean="0"/>
              <a:t>6/29/20</a:t>
            </a:fld>
            <a:endParaRPr lang="en-US"/>
          </a:p>
        </p:txBody>
      </p:sp>
      <p:sp>
        <p:nvSpPr>
          <p:cNvPr id="5" name="Footer Placeholder 4">
            <a:extLst>
              <a:ext uri="{FF2B5EF4-FFF2-40B4-BE49-F238E27FC236}">
                <a16:creationId xmlns:a16="http://schemas.microsoft.com/office/drawing/2014/main" id="{A6FF8054-11E6-0749-A9ED-F489EDC62E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B0BD88-82D5-804C-9A6C-938DDA7D2690}"/>
              </a:ext>
            </a:extLst>
          </p:cNvPr>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2207240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0C8DC-2743-B643-B7AE-AF946FFFCA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E7DE1D-BB3C-4547-8EAF-74C9B69FFF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CED175-9922-9144-9C8A-F1D55CE7F044}"/>
              </a:ext>
            </a:extLst>
          </p:cNvPr>
          <p:cNvSpPr>
            <a:spLocks noGrp="1"/>
          </p:cNvSpPr>
          <p:nvPr>
            <p:ph type="dt" sz="half" idx="10"/>
          </p:nvPr>
        </p:nvSpPr>
        <p:spPr/>
        <p:txBody>
          <a:bodyPr/>
          <a:lstStyle/>
          <a:p>
            <a:fld id="{4DA7B69D-B964-E545-A1D1-4B6500D4C7AF}" type="datetimeFigureOut">
              <a:rPr lang="en-US" smtClean="0"/>
              <a:t>6/29/20</a:t>
            </a:fld>
            <a:endParaRPr lang="en-US"/>
          </a:p>
        </p:txBody>
      </p:sp>
      <p:sp>
        <p:nvSpPr>
          <p:cNvPr id="5" name="Footer Placeholder 4">
            <a:extLst>
              <a:ext uri="{FF2B5EF4-FFF2-40B4-BE49-F238E27FC236}">
                <a16:creationId xmlns:a16="http://schemas.microsoft.com/office/drawing/2014/main" id="{CF97C4EE-1E2B-0345-9A98-9BD6E04020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7C44AB-7110-C747-82F7-B5EC0C7FA22A}"/>
              </a:ext>
            </a:extLst>
          </p:cNvPr>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1823412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2C3D2-B81D-0247-9CDA-5FEFA761FC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8CD655-3566-4749-98C7-CFCD5A860B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02955B1-D112-504C-A8AF-2F6F9C6EC7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40DF372-4046-0B40-B7C0-60B11BCB2C92}"/>
              </a:ext>
            </a:extLst>
          </p:cNvPr>
          <p:cNvSpPr>
            <a:spLocks noGrp="1"/>
          </p:cNvSpPr>
          <p:nvPr>
            <p:ph type="dt" sz="half" idx="10"/>
          </p:nvPr>
        </p:nvSpPr>
        <p:spPr/>
        <p:txBody>
          <a:bodyPr/>
          <a:lstStyle/>
          <a:p>
            <a:fld id="{4DA7B69D-B964-E545-A1D1-4B6500D4C7AF}" type="datetimeFigureOut">
              <a:rPr lang="en-US" smtClean="0"/>
              <a:t>6/29/20</a:t>
            </a:fld>
            <a:endParaRPr lang="en-US"/>
          </a:p>
        </p:txBody>
      </p:sp>
      <p:sp>
        <p:nvSpPr>
          <p:cNvPr id="6" name="Footer Placeholder 5">
            <a:extLst>
              <a:ext uri="{FF2B5EF4-FFF2-40B4-BE49-F238E27FC236}">
                <a16:creationId xmlns:a16="http://schemas.microsoft.com/office/drawing/2014/main" id="{1AB58A89-D89E-7C46-8EDC-50760C3625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6C9C7C-829E-F145-9303-13CD67C6032F}"/>
              </a:ext>
            </a:extLst>
          </p:cNvPr>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3878926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DEBAF-848B-4848-A290-D023BEF6FB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E744F39-0004-644A-9012-4598AFA51A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10F1C4-DA85-0A4F-8952-92D6698EE3C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599EDC-0578-704A-A2B8-4A3150C5E6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A7A352-53BB-4A4D-BCF3-031BF65DF8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646ADC-2682-9D41-8875-AA5F94376E1D}"/>
              </a:ext>
            </a:extLst>
          </p:cNvPr>
          <p:cNvSpPr>
            <a:spLocks noGrp="1"/>
          </p:cNvSpPr>
          <p:nvPr>
            <p:ph type="dt" sz="half" idx="10"/>
          </p:nvPr>
        </p:nvSpPr>
        <p:spPr/>
        <p:txBody>
          <a:bodyPr/>
          <a:lstStyle/>
          <a:p>
            <a:fld id="{4DA7B69D-B964-E545-A1D1-4B6500D4C7AF}" type="datetimeFigureOut">
              <a:rPr lang="en-US" smtClean="0"/>
              <a:t>6/29/20</a:t>
            </a:fld>
            <a:endParaRPr lang="en-US"/>
          </a:p>
        </p:txBody>
      </p:sp>
      <p:sp>
        <p:nvSpPr>
          <p:cNvPr id="8" name="Footer Placeholder 7">
            <a:extLst>
              <a:ext uri="{FF2B5EF4-FFF2-40B4-BE49-F238E27FC236}">
                <a16:creationId xmlns:a16="http://schemas.microsoft.com/office/drawing/2014/main" id="{4FA7B556-91DE-E344-9A07-8A09E532EB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6BE957-FA91-8C4A-80F3-68EFE4FA71A9}"/>
              </a:ext>
            </a:extLst>
          </p:cNvPr>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3478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6EAB4-FC9E-4F44-B919-A93B5264C84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66BDDB-6084-C144-902A-9B577ECF4603}"/>
              </a:ext>
            </a:extLst>
          </p:cNvPr>
          <p:cNvSpPr>
            <a:spLocks noGrp="1"/>
          </p:cNvSpPr>
          <p:nvPr>
            <p:ph type="dt" sz="half" idx="10"/>
          </p:nvPr>
        </p:nvSpPr>
        <p:spPr/>
        <p:txBody>
          <a:bodyPr/>
          <a:lstStyle/>
          <a:p>
            <a:fld id="{4DA7B69D-B964-E545-A1D1-4B6500D4C7AF}" type="datetimeFigureOut">
              <a:rPr lang="en-US" smtClean="0"/>
              <a:t>6/29/20</a:t>
            </a:fld>
            <a:endParaRPr lang="en-US"/>
          </a:p>
        </p:txBody>
      </p:sp>
      <p:sp>
        <p:nvSpPr>
          <p:cNvPr id="4" name="Footer Placeholder 3">
            <a:extLst>
              <a:ext uri="{FF2B5EF4-FFF2-40B4-BE49-F238E27FC236}">
                <a16:creationId xmlns:a16="http://schemas.microsoft.com/office/drawing/2014/main" id="{FF9C38C1-7AD3-364D-8D34-79C3C88A28F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9C18CA1-E238-C448-A2F9-BE7AA04BCFAC}"/>
              </a:ext>
            </a:extLst>
          </p:cNvPr>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3298252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5F6FBE-2741-3F4A-8BD5-CC279BCB187A}"/>
              </a:ext>
            </a:extLst>
          </p:cNvPr>
          <p:cNvSpPr>
            <a:spLocks noGrp="1"/>
          </p:cNvSpPr>
          <p:nvPr>
            <p:ph type="dt" sz="half" idx="10"/>
          </p:nvPr>
        </p:nvSpPr>
        <p:spPr/>
        <p:txBody>
          <a:bodyPr/>
          <a:lstStyle/>
          <a:p>
            <a:fld id="{4DA7B69D-B964-E545-A1D1-4B6500D4C7AF}" type="datetimeFigureOut">
              <a:rPr lang="en-US" smtClean="0"/>
              <a:t>6/29/20</a:t>
            </a:fld>
            <a:endParaRPr lang="en-US"/>
          </a:p>
        </p:txBody>
      </p:sp>
      <p:sp>
        <p:nvSpPr>
          <p:cNvPr id="3" name="Footer Placeholder 2">
            <a:extLst>
              <a:ext uri="{FF2B5EF4-FFF2-40B4-BE49-F238E27FC236}">
                <a16:creationId xmlns:a16="http://schemas.microsoft.com/office/drawing/2014/main" id="{BA1BD81E-BA6B-EB43-ADD2-E8A09F2812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82C3F9-5FA5-6142-B6E9-2F2AE79C9CC4}"/>
              </a:ext>
            </a:extLst>
          </p:cNvPr>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1507903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214A2-93DE-1641-AA71-D1DDC40E13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CD4690E-5BAE-3C43-A9C2-45321E8498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CCA75E9-8B18-0A4B-BA56-15E3E6EB59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4E5BAF-3B79-A84B-ADE4-A42A7750C2AE}"/>
              </a:ext>
            </a:extLst>
          </p:cNvPr>
          <p:cNvSpPr>
            <a:spLocks noGrp="1"/>
          </p:cNvSpPr>
          <p:nvPr>
            <p:ph type="dt" sz="half" idx="10"/>
          </p:nvPr>
        </p:nvSpPr>
        <p:spPr/>
        <p:txBody>
          <a:bodyPr/>
          <a:lstStyle/>
          <a:p>
            <a:fld id="{4DA7B69D-B964-E545-A1D1-4B6500D4C7AF}" type="datetimeFigureOut">
              <a:rPr lang="en-US" smtClean="0"/>
              <a:t>6/29/20</a:t>
            </a:fld>
            <a:endParaRPr lang="en-US"/>
          </a:p>
        </p:txBody>
      </p:sp>
      <p:sp>
        <p:nvSpPr>
          <p:cNvPr id="6" name="Footer Placeholder 5">
            <a:extLst>
              <a:ext uri="{FF2B5EF4-FFF2-40B4-BE49-F238E27FC236}">
                <a16:creationId xmlns:a16="http://schemas.microsoft.com/office/drawing/2014/main" id="{A5B9E407-991C-684D-A300-15AE4BB9C5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7E828F-8360-6B4B-B8C3-BC5D77105F79}"/>
              </a:ext>
            </a:extLst>
          </p:cNvPr>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1209863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87E35-8957-7D4B-B656-9EEC185AEF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0C495-A599-F749-B382-A66A2F3D83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DE45290-D323-944E-A0A1-8178276CA3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3D5186-2754-9047-AA5A-3D923829F2A1}"/>
              </a:ext>
            </a:extLst>
          </p:cNvPr>
          <p:cNvSpPr>
            <a:spLocks noGrp="1"/>
          </p:cNvSpPr>
          <p:nvPr>
            <p:ph type="dt" sz="half" idx="10"/>
          </p:nvPr>
        </p:nvSpPr>
        <p:spPr/>
        <p:txBody>
          <a:bodyPr/>
          <a:lstStyle/>
          <a:p>
            <a:fld id="{4DA7B69D-B964-E545-A1D1-4B6500D4C7AF}" type="datetimeFigureOut">
              <a:rPr lang="en-US" smtClean="0"/>
              <a:t>6/29/20</a:t>
            </a:fld>
            <a:endParaRPr lang="en-US"/>
          </a:p>
        </p:txBody>
      </p:sp>
      <p:sp>
        <p:nvSpPr>
          <p:cNvPr id="6" name="Footer Placeholder 5">
            <a:extLst>
              <a:ext uri="{FF2B5EF4-FFF2-40B4-BE49-F238E27FC236}">
                <a16:creationId xmlns:a16="http://schemas.microsoft.com/office/drawing/2014/main" id="{D9EE0674-FD68-2A4D-8487-9B4AF59832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2BB062-C433-E543-9A47-20362223022E}"/>
              </a:ext>
            </a:extLst>
          </p:cNvPr>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3600647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DCE2BF-31BA-BC4C-BEAF-A3043CCA431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9138B1-E556-D54F-8715-E08FC065CE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867FFB-7234-AB4B-A626-48E0F844B3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A7B69D-B964-E545-A1D1-4B6500D4C7AF}" type="datetimeFigureOut">
              <a:rPr lang="en-US" smtClean="0"/>
              <a:t>6/29/20</a:t>
            </a:fld>
            <a:endParaRPr lang="en-US"/>
          </a:p>
        </p:txBody>
      </p:sp>
      <p:sp>
        <p:nvSpPr>
          <p:cNvPr id="5" name="Footer Placeholder 4">
            <a:extLst>
              <a:ext uri="{FF2B5EF4-FFF2-40B4-BE49-F238E27FC236}">
                <a16:creationId xmlns:a16="http://schemas.microsoft.com/office/drawing/2014/main" id="{D5EA2992-F7A8-294D-8015-4AF7AD4DF6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862160-844A-704A-986D-06D7DC5D76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EBD006-5689-5647-B383-9C297D9331C5}" type="slidenum">
              <a:rPr lang="en-US" smtClean="0"/>
              <a:t>‹#›</a:t>
            </a:fld>
            <a:endParaRPr lang="en-US"/>
          </a:p>
        </p:txBody>
      </p:sp>
    </p:spTree>
    <p:extLst>
      <p:ext uri="{BB962C8B-B14F-4D97-AF65-F5344CB8AC3E}">
        <p14:creationId xmlns:p14="http://schemas.microsoft.com/office/powerpoint/2010/main" val="16649708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141C-2AAA-B04A-81CA-E6A42EA59B86}"/>
              </a:ext>
            </a:extLst>
          </p:cNvPr>
          <p:cNvSpPr>
            <a:spLocks noGrp="1"/>
          </p:cNvSpPr>
          <p:nvPr>
            <p:ph type="ctrTitle"/>
          </p:nvPr>
        </p:nvSpPr>
        <p:spPr>
          <a:xfrm>
            <a:off x="804673" y="1445494"/>
            <a:ext cx="3616856" cy="4376572"/>
          </a:xfrm>
        </p:spPr>
        <p:txBody>
          <a:bodyPr vert="horz" lIns="91440" tIns="45720" rIns="91440" bIns="45720" rtlCol="0" anchor="ctr">
            <a:normAutofit/>
          </a:bodyPr>
          <a:lstStyle/>
          <a:p>
            <a:pPr algn="l"/>
            <a:r>
              <a:rPr lang="en-US" sz="4800" kern="1200">
                <a:solidFill>
                  <a:schemeClr val="tx1"/>
                </a:solidFill>
                <a:latin typeface="+mj-lt"/>
                <a:ea typeface="+mj-ea"/>
                <a:cs typeface="+mj-cs"/>
              </a:rPr>
              <a:t>NLP: Sentiment-Analysis</a:t>
            </a:r>
          </a:p>
        </p:txBody>
      </p:sp>
      <p:sp>
        <p:nvSpPr>
          <p:cNvPr id="8" name="Freeform: Shape 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5858AF28-C0A6-0D46-8E21-6B42AC707229}"/>
              </a:ext>
            </a:extLst>
          </p:cNvPr>
          <p:cNvSpPr>
            <a:spLocks noGrp="1"/>
          </p:cNvSpPr>
          <p:nvPr>
            <p:ph type="subTitle" idx="1"/>
          </p:nvPr>
        </p:nvSpPr>
        <p:spPr>
          <a:xfrm>
            <a:off x="6096000" y="1399032"/>
            <a:ext cx="5501834" cy="4471416"/>
          </a:xfrm>
        </p:spPr>
        <p:txBody>
          <a:bodyPr vert="horz" lIns="91440" tIns="45720" rIns="91440" bIns="45720" rtlCol="0" anchor="ctr">
            <a:normAutofit/>
          </a:bodyPr>
          <a:lstStyle/>
          <a:p>
            <a:pPr algn="l"/>
            <a:r>
              <a:rPr lang="en-US" sz="2200" dirty="0">
                <a:solidFill>
                  <a:schemeClr val="bg1"/>
                </a:solidFill>
              </a:rPr>
              <a:t>Analysis of Tweets About Apple and Google</a:t>
            </a:r>
          </a:p>
          <a:p>
            <a:pPr algn="l"/>
            <a:r>
              <a:rPr lang="en-US" sz="2200" dirty="0">
                <a:solidFill>
                  <a:schemeClr val="bg1"/>
                </a:solidFill>
              </a:rPr>
              <a:t>Jamaal Smith</a:t>
            </a:r>
          </a:p>
          <a:p>
            <a:pPr algn="l"/>
            <a:r>
              <a:rPr lang="en-US" sz="2200" dirty="0">
                <a:solidFill>
                  <a:schemeClr val="bg1"/>
                </a:solidFill>
              </a:rPr>
              <a:t>Flatiron School</a:t>
            </a:r>
          </a:p>
          <a:p>
            <a:pPr indent="-228600" algn="l">
              <a:buFont typeface="Arial" panose="020B0604020202020204" pitchFamily="34" charset="0"/>
              <a:buChar char="•"/>
            </a:pPr>
            <a:endParaRPr lang="en-US" sz="2200" dirty="0">
              <a:solidFill>
                <a:schemeClr val="bg1"/>
              </a:solidFill>
            </a:endParaRPr>
          </a:p>
        </p:txBody>
      </p:sp>
    </p:spTree>
    <p:extLst>
      <p:ext uri="{BB962C8B-B14F-4D97-AF65-F5344CB8AC3E}">
        <p14:creationId xmlns:p14="http://schemas.microsoft.com/office/powerpoint/2010/main" val="139314767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28EF6-8C87-2848-BFBF-7521157E3A05}"/>
              </a:ext>
            </a:extLst>
          </p:cNvPr>
          <p:cNvSpPr>
            <a:spLocks noGrp="1"/>
          </p:cNvSpPr>
          <p:nvPr>
            <p:ph type="title"/>
          </p:nvPr>
        </p:nvSpPr>
        <p:spPr/>
        <p:txBody>
          <a:bodyPr/>
          <a:lstStyle/>
          <a:p>
            <a:r>
              <a:rPr lang="en-US" dirty="0"/>
              <a:t>Predicting Sentiment Based on Tweets Analyzed</a:t>
            </a:r>
          </a:p>
        </p:txBody>
      </p:sp>
      <p:pic>
        <p:nvPicPr>
          <p:cNvPr id="9" name="Picture 8">
            <a:extLst>
              <a:ext uri="{FF2B5EF4-FFF2-40B4-BE49-F238E27FC236}">
                <a16:creationId xmlns:a16="http://schemas.microsoft.com/office/drawing/2014/main" id="{C140382A-CA4A-944B-8E60-99843225BCB6}"/>
              </a:ext>
            </a:extLst>
          </p:cNvPr>
          <p:cNvPicPr>
            <a:picLocks noChangeAspect="1"/>
          </p:cNvPicPr>
          <p:nvPr/>
        </p:nvPicPr>
        <p:blipFill>
          <a:blip r:embed="rId3"/>
          <a:stretch>
            <a:fillRect/>
          </a:stretch>
        </p:blipFill>
        <p:spPr>
          <a:xfrm>
            <a:off x="1460453" y="2082802"/>
            <a:ext cx="4245131" cy="3291840"/>
          </a:xfrm>
          <a:prstGeom prst="rect">
            <a:avLst/>
          </a:prstGeom>
        </p:spPr>
      </p:pic>
      <p:pic>
        <p:nvPicPr>
          <p:cNvPr id="10" name="Picture 9">
            <a:extLst>
              <a:ext uri="{FF2B5EF4-FFF2-40B4-BE49-F238E27FC236}">
                <a16:creationId xmlns:a16="http://schemas.microsoft.com/office/drawing/2014/main" id="{6D30CDD6-2E2A-FB41-9D20-BBB07D8D941E}"/>
              </a:ext>
            </a:extLst>
          </p:cNvPr>
          <p:cNvPicPr>
            <a:picLocks noChangeAspect="1"/>
          </p:cNvPicPr>
          <p:nvPr/>
        </p:nvPicPr>
        <p:blipFill>
          <a:blip r:embed="rId4"/>
          <a:stretch>
            <a:fillRect/>
          </a:stretch>
        </p:blipFill>
        <p:spPr>
          <a:xfrm>
            <a:off x="6672268" y="2082802"/>
            <a:ext cx="4750926" cy="3291840"/>
          </a:xfrm>
          <a:prstGeom prst="rect">
            <a:avLst/>
          </a:prstGeom>
        </p:spPr>
      </p:pic>
    </p:spTree>
    <p:extLst>
      <p:ext uri="{BB962C8B-B14F-4D97-AF65-F5344CB8AC3E}">
        <p14:creationId xmlns:p14="http://schemas.microsoft.com/office/powerpoint/2010/main" val="731409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CA484-AED6-674B-BE9C-575581F4DFE1}"/>
              </a:ext>
            </a:extLst>
          </p:cNvPr>
          <p:cNvSpPr>
            <a:spLocks noGrp="1"/>
          </p:cNvSpPr>
          <p:nvPr>
            <p:ph type="title"/>
          </p:nvPr>
        </p:nvSpPr>
        <p:spPr>
          <a:xfrm>
            <a:off x="804673" y="1445494"/>
            <a:ext cx="3616856" cy="4376572"/>
          </a:xfrm>
        </p:spPr>
        <p:txBody>
          <a:bodyPr anchor="ctr">
            <a:normAutofit/>
          </a:bodyPr>
          <a:lstStyle/>
          <a:p>
            <a:br>
              <a:rPr lang="en-US" sz="2600" dirty="0"/>
            </a:br>
            <a:r>
              <a:rPr lang="en-US" sz="2600" dirty="0"/>
              <a:t>Recommendations</a:t>
            </a:r>
          </a:p>
        </p:txBody>
      </p:sp>
      <p:sp>
        <p:nvSpPr>
          <p:cNvPr id="8" name="Freeform: Shape 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1CC2E47-C20A-FA4A-864E-F7876B20B587}"/>
              </a:ext>
            </a:extLst>
          </p:cNvPr>
          <p:cNvSpPr>
            <a:spLocks noGrp="1"/>
          </p:cNvSpPr>
          <p:nvPr>
            <p:ph idx="1"/>
          </p:nvPr>
        </p:nvSpPr>
        <p:spPr>
          <a:xfrm>
            <a:off x="6096000" y="1399032"/>
            <a:ext cx="5501834" cy="4471416"/>
          </a:xfrm>
        </p:spPr>
        <p:txBody>
          <a:bodyPr anchor="ctr">
            <a:normAutofit/>
          </a:bodyPr>
          <a:lstStyle/>
          <a:p>
            <a:r>
              <a:rPr lang="en-US" sz="2200" dirty="0">
                <a:solidFill>
                  <a:schemeClr val="bg1"/>
                </a:solidFill>
              </a:rPr>
              <a:t>For more general sentiment analysis on each company, data prior to or after 2011 event is preferable. Current analysis really speaks to public feelings about iPad2 launch vs. Google offerings</a:t>
            </a:r>
          </a:p>
          <a:p>
            <a:r>
              <a:rPr lang="en-US" sz="2200" dirty="0">
                <a:solidFill>
                  <a:schemeClr val="bg1"/>
                </a:solidFill>
              </a:rPr>
              <a:t>Data set with more training data around sentiment and brand would improve model accuracy. Final data set after preprocessing contained 3,291 tweets</a:t>
            </a:r>
          </a:p>
          <a:p>
            <a:r>
              <a:rPr lang="en-US" sz="2200" dirty="0">
                <a:solidFill>
                  <a:schemeClr val="bg1"/>
                </a:solidFill>
              </a:rPr>
              <a:t>Neural Network might offer better accuracy and prevent against undercount in Negative predictions</a:t>
            </a:r>
          </a:p>
          <a:p>
            <a:endParaRPr lang="en-US" sz="2200" dirty="0">
              <a:solidFill>
                <a:schemeClr val="bg1"/>
              </a:solidFill>
            </a:endParaRPr>
          </a:p>
          <a:p>
            <a:endParaRPr lang="en-US" sz="2200" dirty="0">
              <a:solidFill>
                <a:schemeClr val="bg1"/>
              </a:solidFill>
            </a:endParaRPr>
          </a:p>
        </p:txBody>
      </p:sp>
    </p:spTree>
    <p:extLst>
      <p:ext uri="{BB962C8B-B14F-4D97-AF65-F5344CB8AC3E}">
        <p14:creationId xmlns:p14="http://schemas.microsoft.com/office/powerpoint/2010/main" val="293236747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B4E09-2FF4-9B4F-9FA6-25850B974B5D}"/>
              </a:ext>
            </a:extLst>
          </p:cNvPr>
          <p:cNvSpPr>
            <a:spLocks noGrp="1"/>
          </p:cNvSpPr>
          <p:nvPr>
            <p:ph type="title"/>
          </p:nvPr>
        </p:nvSpPr>
        <p:spPr>
          <a:xfrm>
            <a:off x="804673" y="1445494"/>
            <a:ext cx="3616856" cy="4376572"/>
          </a:xfrm>
        </p:spPr>
        <p:txBody>
          <a:bodyPr anchor="ctr">
            <a:normAutofit/>
          </a:bodyPr>
          <a:lstStyle/>
          <a:p>
            <a:r>
              <a:rPr lang="en-US" sz="4800"/>
              <a:t>InSights from tweet analysis</a:t>
            </a:r>
          </a:p>
        </p:txBody>
      </p:sp>
      <p:sp>
        <p:nvSpPr>
          <p:cNvPr id="10" name="Freeform: Shape 9">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F137C319-DDC9-4343-99B1-B23ED4C9D03F}"/>
              </a:ext>
            </a:extLst>
          </p:cNvPr>
          <p:cNvSpPr>
            <a:spLocks noGrp="1"/>
          </p:cNvSpPr>
          <p:nvPr>
            <p:ph idx="1"/>
          </p:nvPr>
        </p:nvSpPr>
        <p:spPr>
          <a:xfrm>
            <a:off x="6096000" y="1699080"/>
            <a:ext cx="5501834" cy="4471416"/>
          </a:xfrm>
        </p:spPr>
        <p:txBody>
          <a:bodyPr anchor="ctr">
            <a:normAutofit/>
          </a:bodyPr>
          <a:lstStyle/>
          <a:p>
            <a:r>
              <a:rPr lang="en-US" sz="1400" dirty="0">
                <a:solidFill>
                  <a:schemeClr val="bg1"/>
                </a:solidFill>
              </a:rPr>
              <a:t>Sentiment Analysis of Google words shows subjectivity of Negative vs. Positive. People viewed the same thing and had different responses to the same stimuli</a:t>
            </a:r>
          </a:p>
          <a:p>
            <a:r>
              <a:rPr lang="en-US" sz="1400" dirty="0">
                <a:solidFill>
                  <a:schemeClr val="bg1"/>
                </a:solidFill>
              </a:rPr>
              <a:t>Apple and Google have two target audiences:</a:t>
            </a:r>
          </a:p>
          <a:p>
            <a:pPr lvl="1"/>
            <a:r>
              <a:rPr lang="en-US" sz="1400" dirty="0">
                <a:solidFill>
                  <a:schemeClr val="bg1"/>
                </a:solidFill>
              </a:rPr>
              <a:t>Apple focused on driving public interest in iPad2</a:t>
            </a:r>
          </a:p>
          <a:p>
            <a:pPr lvl="1"/>
            <a:r>
              <a:rPr lang="en-US" sz="1400" dirty="0">
                <a:solidFill>
                  <a:schemeClr val="bg1"/>
                </a:solidFill>
              </a:rPr>
              <a:t>Google focused on showing public the future of technology with its offerings</a:t>
            </a:r>
          </a:p>
          <a:p>
            <a:r>
              <a:rPr lang="en-US" sz="1400" dirty="0">
                <a:solidFill>
                  <a:schemeClr val="bg1"/>
                </a:solidFill>
              </a:rPr>
              <a:t>People are polarized on Google. They either are fans of the company or harsh critics. Apple has more neutral sentiments coupled with more overall positivity</a:t>
            </a:r>
          </a:p>
          <a:p>
            <a:pPr lvl="1"/>
            <a:r>
              <a:rPr lang="en-US" sz="1400" dirty="0">
                <a:solidFill>
                  <a:schemeClr val="bg1"/>
                </a:solidFill>
              </a:rPr>
              <a:t>Apple’s positivity possibly skewed by product launch. Negative items spoke to  issues with daily product use such as iPhone battery life</a:t>
            </a:r>
          </a:p>
          <a:p>
            <a:pPr lvl="1"/>
            <a:r>
              <a:rPr lang="en-US" sz="1400" dirty="0">
                <a:solidFill>
                  <a:schemeClr val="bg1"/>
                </a:solidFill>
              </a:rPr>
              <a:t>Google’s negative tweets often in comparison with Apple – comments such as Google lost suggest that Apple loyalists could have issued tweets or individuals were impressed with Apple’s marketing campaign at SXSW</a:t>
            </a:r>
          </a:p>
          <a:p>
            <a:endParaRPr lang="en-US" sz="1400" dirty="0">
              <a:solidFill>
                <a:schemeClr val="bg1"/>
              </a:solidFill>
            </a:endParaRPr>
          </a:p>
          <a:p>
            <a:endParaRPr lang="en-US" sz="1400" dirty="0">
              <a:solidFill>
                <a:schemeClr val="bg1"/>
              </a:solidFill>
            </a:endParaRPr>
          </a:p>
          <a:p>
            <a:endParaRPr lang="en-US" sz="1400" dirty="0">
              <a:solidFill>
                <a:schemeClr val="bg1"/>
              </a:solidFill>
            </a:endParaRPr>
          </a:p>
        </p:txBody>
      </p:sp>
      <p:sp>
        <p:nvSpPr>
          <p:cNvPr id="4" name="TextBox 3">
            <a:extLst>
              <a:ext uri="{FF2B5EF4-FFF2-40B4-BE49-F238E27FC236}">
                <a16:creationId xmlns:a16="http://schemas.microsoft.com/office/drawing/2014/main" id="{504B7AB2-CBE5-304E-9151-15670F96F528}"/>
              </a:ext>
            </a:extLst>
          </p:cNvPr>
          <p:cNvSpPr txBox="1"/>
          <p:nvPr/>
        </p:nvSpPr>
        <p:spPr>
          <a:xfrm>
            <a:off x="6000750" y="1785938"/>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469136736"/>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17093-FA11-EA43-B706-E4433E210E4F}"/>
              </a:ext>
            </a:extLst>
          </p:cNvPr>
          <p:cNvSpPr>
            <a:spLocks noGrp="1"/>
          </p:cNvSpPr>
          <p:nvPr>
            <p:ph type="title"/>
          </p:nvPr>
        </p:nvSpPr>
        <p:spPr>
          <a:xfrm>
            <a:off x="804673" y="1445494"/>
            <a:ext cx="3616856" cy="4376572"/>
          </a:xfrm>
        </p:spPr>
        <p:txBody>
          <a:bodyPr anchor="ctr">
            <a:normAutofit/>
          </a:bodyPr>
          <a:lstStyle/>
          <a:p>
            <a:r>
              <a:rPr lang="en-US" sz="4800"/>
              <a:t>Thank You</a:t>
            </a:r>
          </a:p>
        </p:txBody>
      </p:sp>
      <p:sp>
        <p:nvSpPr>
          <p:cNvPr id="8" name="Freeform: Shape 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8A02593-E80D-114C-B709-1394E3054A71}"/>
              </a:ext>
            </a:extLst>
          </p:cNvPr>
          <p:cNvSpPr>
            <a:spLocks noGrp="1"/>
          </p:cNvSpPr>
          <p:nvPr>
            <p:ph idx="1"/>
          </p:nvPr>
        </p:nvSpPr>
        <p:spPr>
          <a:xfrm>
            <a:off x="6096000" y="1399032"/>
            <a:ext cx="5501834" cy="4471416"/>
          </a:xfrm>
        </p:spPr>
        <p:txBody>
          <a:bodyPr anchor="ctr">
            <a:normAutofit/>
          </a:bodyPr>
          <a:lstStyle/>
          <a:p>
            <a:r>
              <a:rPr lang="en-US" sz="2200">
                <a:solidFill>
                  <a:schemeClr val="bg1"/>
                </a:solidFill>
              </a:rPr>
              <a:t>Thank you for your time today and for allowing me to assist your organization with it’s market research needs.</a:t>
            </a:r>
          </a:p>
          <a:p>
            <a:r>
              <a:rPr lang="en-US" sz="2200">
                <a:solidFill>
                  <a:schemeClr val="bg1"/>
                </a:solidFill>
              </a:rPr>
              <a:t>At this moment, I would also like to thank my colleagues who assisted me along the way with completing this analysis.</a:t>
            </a:r>
          </a:p>
          <a:p>
            <a:r>
              <a:rPr lang="en-US" sz="2200">
                <a:solidFill>
                  <a:schemeClr val="bg1"/>
                </a:solidFill>
              </a:rPr>
              <a:t>I look forward to following up with further analysis as discussed on the previous slide and any other areas that you would like additional color on moving forward.</a:t>
            </a:r>
          </a:p>
          <a:p>
            <a:endParaRPr lang="en-US" sz="2200">
              <a:solidFill>
                <a:schemeClr val="bg1"/>
              </a:solidFill>
            </a:endParaRPr>
          </a:p>
        </p:txBody>
      </p:sp>
    </p:spTree>
    <p:extLst>
      <p:ext uri="{BB962C8B-B14F-4D97-AF65-F5344CB8AC3E}">
        <p14:creationId xmlns:p14="http://schemas.microsoft.com/office/powerpoint/2010/main" val="429247053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E5254-9A97-3747-B9B9-5ADC058DEAE4}"/>
              </a:ext>
            </a:extLst>
          </p:cNvPr>
          <p:cNvSpPr>
            <a:spLocks noGrp="1"/>
          </p:cNvSpPr>
          <p:nvPr>
            <p:ph type="title"/>
          </p:nvPr>
        </p:nvSpPr>
        <p:spPr>
          <a:xfrm>
            <a:off x="804673" y="1445494"/>
            <a:ext cx="3616856" cy="4376572"/>
          </a:xfrm>
        </p:spPr>
        <p:txBody>
          <a:bodyPr anchor="ctr">
            <a:normAutofit/>
          </a:bodyPr>
          <a:lstStyle/>
          <a:p>
            <a:r>
              <a:rPr lang="en-US" sz="4800"/>
              <a:t>Executive Summary</a:t>
            </a:r>
          </a:p>
        </p:txBody>
      </p:sp>
      <p:sp>
        <p:nvSpPr>
          <p:cNvPr id="8" name="Freeform: Shape 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1AA5C32-0F66-BF41-8A6B-B0F4C10241E9}"/>
              </a:ext>
            </a:extLst>
          </p:cNvPr>
          <p:cNvSpPr>
            <a:spLocks noGrp="1"/>
          </p:cNvSpPr>
          <p:nvPr>
            <p:ph idx="1"/>
          </p:nvPr>
        </p:nvSpPr>
        <p:spPr>
          <a:xfrm>
            <a:off x="6096000" y="1399032"/>
            <a:ext cx="5501834" cy="4471416"/>
          </a:xfrm>
        </p:spPr>
        <p:txBody>
          <a:bodyPr anchor="ctr">
            <a:normAutofit/>
          </a:bodyPr>
          <a:lstStyle/>
          <a:p>
            <a:r>
              <a:rPr lang="en-US" sz="1700" dirty="0">
                <a:solidFill>
                  <a:schemeClr val="bg1"/>
                </a:solidFill>
              </a:rPr>
              <a:t>Dataset of roughly 9000 tweets were analyzed to deem sentiment related to Apple and Google</a:t>
            </a:r>
          </a:p>
          <a:p>
            <a:r>
              <a:rPr lang="en-US" sz="1700" dirty="0">
                <a:solidFill>
                  <a:schemeClr val="bg1"/>
                </a:solidFill>
              </a:rPr>
              <a:t>Tweets appear to be from 2011 SXSW event in Austin</a:t>
            </a:r>
          </a:p>
          <a:p>
            <a:r>
              <a:rPr lang="en-US" sz="1700" dirty="0">
                <a:solidFill>
                  <a:schemeClr val="bg1"/>
                </a:solidFill>
              </a:rPr>
              <a:t>Positive/Negative Sentiment will provide insight into public’s thoughts of products/technologies presented by both companies</a:t>
            </a:r>
          </a:p>
        </p:txBody>
      </p:sp>
    </p:spTree>
    <p:extLst>
      <p:ext uri="{BB962C8B-B14F-4D97-AF65-F5344CB8AC3E}">
        <p14:creationId xmlns:p14="http://schemas.microsoft.com/office/powerpoint/2010/main" val="8949701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7533"/>
    </mc:Choice>
    <mc:Fallback xmlns="">
      <p:transition spd="slow" advTm="37533"/>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69A7E-5BA3-424D-95E7-87D8F6B4966F}"/>
              </a:ext>
            </a:extLst>
          </p:cNvPr>
          <p:cNvSpPr>
            <a:spLocks noGrp="1"/>
          </p:cNvSpPr>
          <p:nvPr>
            <p:ph type="title"/>
          </p:nvPr>
        </p:nvSpPr>
        <p:spPr>
          <a:xfrm>
            <a:off x="1451579" y="804519"/>
            <a:ext cx="9603275" cy="678593"/>
          </a:xfrm>
        </p:spPr>
        <p:txBody>
          <a:bodyPr>
            <a:normAutofit fontScale="90000"/>
          </a:bodyPr>
          <a:lstStyle/>
          <a:p>
            <a:r>
              <a:rPr lang="en-US" dirty="0"/>
              <a:t>Apple’s Twitter Presence was Notable</a:t>
            </a:r>
          </a:p>
        </p:txBody>
      </p:sp>
      <p:pic>
        <p:nvPicPr>
          <p:cNvPr id="3" name="Picture 2">
            <a:extLst>
              <a:ext uri="{FF2B5EF4-FFF2-40B4-BE49-F238E27FC236}">
                <a16:creationId xmlns:a16="http://schemas.microsoft.com/office/drawing/2014/main" id="{9601A0F1-DB55-C248-B401-F1C00EA76DD4}"/>
              </a:ext>
            </a:extLst>
          </p:cNvPr>
          <p:cNvPicPr>
            <a:picLocks noChangeAspect="1"/>
          </p:cNvPicPr>
          <p:nvPr/>
        </p:nvPicPr>
        <p:blipFill>
          <a:blip r:embed="rId3"/>
          <a:stretch>
            <a:fillRect/>
          </a:stretch>
        </p:blipFill>
        <p:spPr>
          <a:xfrm>
            <a:off x="1752597" y="1947856"/>
            <a:ext cx="7589520" cy="4146122"/>
          </a:xfrm>
          <a:prstGeom prst="rect">
            <a:avLst/>
          </a:prstGeom>
        </p:spPr>
      </p:pic>
    </p:spTree>
    <p:extLst>
      <p:ext uri="{BB962C8B-B14F-4D97-AF65-F5344CB8AC3E}">
        <p14:creationId xmlns:p14="http://schemas.microsoft.com/office/powerpoint/2010/main" val="789767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723AB-9662-184B-9891-47CA5FCF3496}"/>
              </a:ext>
            </a:extLst>
          </p:cNvPr>
          <p:cNvSpPr>
            <a:spLocks noGrp="1"/>
          </p:cNvSpPr>
          <p:nvPr>
            <p:ph type="title"/>
          </p:nvPr>
        </p:nvSpPr>
        <p:spPr/>
        <p:txBody>
          <a:bodyPr/>
          <a:lstStyle/>
          <a:p>
            <a:r>
              <a:rPr lang="en-US" dirty="0"/>
              <a:t>Distribution of Sentiment by company in tweets</a:t>
            </a:r>
          </a:p>
        </p:txBody>
      </p:sp>
      <p:pic>
        <p:nvPicPr>
          <p:cNvPr id="9" name="Picture 8">
            <a:extLst>
              <a:ext uri="{FF2B5EF4-FFF2-40B4-BE49-F238E27FC236}">
                <a16:creationId xmlns:a16="http://schemas.microsoft.com/office/drawing/2014/main" id="{6DB7BD8F-3DFC-B04C-9E24-2EBB466EC248}"/>
              </a:ext>
            </a:extLst>
          </p:cNvPr>
          <p:cNvPicPr>
            <a:picLocks noChangeAspect="1"/>
          </p:cNvPicPr>
          <p:nvPr/>
        </p:nvPicPr>
        <p:blipFill>
          <a:blip r:embed="rId3"/>
          <a:stretch>
            <a:fillRect/>
          </a:stretch>
        </p:blipFill>
        <p:spPr>
          <a:xfrm>
            <a:off x="1857136" y="2009177"/>
            <a:ext cx="7132320" cy="3896349"/>
          </a:xfrm>
          <a:prstGeom prst="rect">
            <a:avLst/>
          </a:prstGeom>
        </p:spPr>
      </p:pic>
    </p:spTree>
    <p:extLst>
      <p:ext uri="{BB962C8B-B14F-4D97-AF65-F5344CB8AC3E}">
        <p14:creationId xmlns:p14="http://schemas.microsoft.com/office/powerpoint/2010/main" val="3227605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723AB-9662-184B-9891-47CA5FCF3496}"/>
              </a:ext>
            </a:extLst>
          </p:cNvPr>
          <p:cNvSpPr>
            <a:spLocks noGrp="1"/>
          </p:cNvSpPr>
          <p:nvPr>
            <p:ph type="title"/>
          </p:nvPr>
        </p:nvSpPr>
        <p:spPr/>
        <p:txBody>
          <a:bodyPr/>
          <a:lstStyle/>
          <a:p>
            <a:r>
              <a:rPr lang="en-US" dirty="0"/>
              <a:t>Sentiment Distribution Based on Tweet Word Count</a:t>
            </a:r>
          </a:p>
        </p:txBody>
      </p:sp>
      <p:pic>
        <p:nvPicPr>
          <p:cNvPr id="5" name="Picture 4">
            <a:extLst>
              <a:ext uri="{FF2B5EF4-FFF2-40B4-BE49-F238E27FC236}">
                <a16:creationId xmlns:a16="http://schemas.microsoft.com/office/drawing/2014/main" id="{39A24C71-326F-F74B-9A0B-6B71D0A1546F}"/>
              </a:ext>
            </a:extLst>
          </p:cNvPr>
          <p:cNvPicPr>
            <a:picLocks noChangeAspect="1"/>
          </p:cNvPicPr>
          <p:nvPr/>
        </p:nvPicPr>
        <p:blipFill>
          <a:blip r:embed="rId3"/>
          <a:stretch>
            <a:fillRect/>
          </a:stretch>
        </p:blipFill>
        <p:spPr>
          <a:xfrm>
            <a:off x="2359008" y="1720834"/>
            <a:ext cx="7378534" cy="4206240"/>
          </a:xfrm>
          <a:prstGeom prst="rect">
            <a:avLst/>
          </a:prstGeom>
        </p:spPr>
      </p:pic>
    </p:spTree>
    <p:extLst>
      <p:ext uri="{BB962C8B-B14F-4D97-AF65-F5344CB8AC3E}">
        <p14:creationId xmlns:p14="http://schemas.microsoft.com/office/powerpoint/2010/main" val="1988072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B8C2A-BC40-594F-9911-26D9B3F9BE32}"/>
              </a:ext>
            </a:extLst>
          </p:cNvPr>
          <p:cNvSpPr>
            <a:spLocks noGrp="1"/>
          </p:cNvSpPr>
          <p:nvPr>
            <p:ph type="title"/>
          </p:nvPr>
        </p:nvSpPr>
        <p:spPr/>
        <p:txBody>
          <a:bodyPr/>
          <a:lstStyle/>
          <a:p>
            <a:r>
              <a:rPr lang="en-US" dirty="0"/>
              <a:t>Common Phrases Expressed in Tweets</a:t>
            </a:r>
          </a:p>
        </p:txBody>
      </p:sp>
      <p:pic>
        <p:nvPicPr>
          <p:cNvPr id="4" name="Picture 3">
            <a:extLst>
              <a:ext uri="{FF2B5EF4-FFF2-40B4-BE49-F238E27FC236}">
                <a16:creationId xmlns:a16="http://schemas.microsoft.com/office/drawing/2014/main" id="{41FB216A-A23A-BD48-8220-1D4B57C18F88}"/>
              </a:ext>
            </a:extLst>
          </p:cNvPr>
          <p:cNvPicPr>
            <a:picLocks noChangeAspect="1"/>
          </p:cNvPicPr>
          <p:nvPr/>
        </p:nvPicPr>
        <p:blipFill>
          <a:blip r:embed="rId2"/>
          <a:stretch>
            <a:fillRect/>
          </a:stretch>
        </p:blipFill>
        <p:spPr>
          <a:xfrm>
            <a:off x="2017707" y="1771651"/>
            <a:ext cx="7772400" cy="3942727"/>
          </a:xfrm>
          <a:prstGeom prst="rect">
            <a:avLst/>
          </a:prstGeom>
        </p:spPr>
      </p:pic>
    </p:spTree>
    <p:extLst>
      <p:ext uri="{BB962C8B-B14F-4D97-AF65-F5344CB8AC3E}">
        <p14:creationId xmlns:p14="http://schemas.microsoft.com/office/powerpoint/2010/main" val="29266244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62252-F418-6442-893D-417C5686A5FE}"/>
              </a:ext>
            </a:extLst>
          </p:cNvPr>
          <p:cNvSpPr>
            <a:spLocks noGrp="1"/>
          </p:cNvSpPr>
          <p:nvPr>
            <p:ph type="title"/>
          </p:nvPr>
        </p:nvSpPr>
        <p:spPr/>
        <p:txBody>
          <a:bodyPr/>
          <a:lstStyle/>
          <a:p>
            <a:r>
              <a:rPr lang="en-US" dirty="0"/>
              <a:t>Common Phrases present in positive sentiments about both companies</a:t>
            </a:r>
          </a:p>
        </p:txBody>
      </p:sp>
      <p:pic>
        <p:nvPicPr>
          <p:cNvPr id="4" name="Content Placeholder 3">
            <a:extLst>
              <a:ext uri="{FF2B5EF4-FFF2-40B4-BE49-F238E27FC236}">
                <a16:creationId xmlns:a16="http://schemas.microsoft.com/office/drawing/2014/main" id="{E5918DD7-9047-DB44-8BAE-26F9CFAAFCE4}"/>
              </a:ext>
            </a:extLst>
          </p:cNvPr>
          <p:cNvPicPr>
            <a:picLocks noGrp="1" noChangeAspect="1"/>
          </p:cNvPicPr>
          <p:nvPr>
            <p:ph idx="1"/>
          </p:nvPr>
        </p:nvPicPr>
        <p:blipFill>
          <a:blip r:embed="rId2"/>
          <a:stretch>
            <a:fillRect/>
          </a:stretch>
        </p:blipFill>
        <p:spPr>
          <a:xfrm>
            <a:off x="6097996" y="2517092"/>
            <a:ext cx="4937760" cy="2504791"/>
          </a:xfrm>
          <a:prstGeom prst="rect">
            <a:avLst/>
          </a:prstGeom>
        </p:spPr>
      </p:pic>
      <p:pic>
        <p:nvPicPr>
          <p:cNvPr id="5" name="Picture 4">
            <a:extLst>
              <a:ext uri="{FF2B5EF4-FFF2-40B4-BE49-F238E27FC236}">
                <a16:creationId xmlns:a16="http://schemas.microsoft.com/office/drawing/2014/main" id="{205393FF-A0A0-F44F-A5DA-243ABB5989DB}"/>
              </a:ext>
            </a:extLst>
          </p:cNvPr>
          <p:cNvPicPr>
            <a:picLocks noChangeAspect="1"/>
          </p:cNvPicPr>
          <p:nvPr/>
        </p:nvPicPr>
        <p:blipFill>
          <a:blip r:embed="rId3"/>
          <a:stretch>
            <a:fillRect/>
          </a:stretch>
        </p:blipFill>
        <p:spPr>
          <a:xfrm>
            <a:off x="460891" y="2517092"/>
            <a:ext cx="4937760" cy="2504791"/>
          </a:xfrm>
          <a:prstGeom prst="rect">
            <a:avLst/>
          </a:prstGeom>
        </p:spPr>
      </p:pic>
      <p:sp>
        <p:nvSpPr>
          <p:cNvPr id="6" name="TextBox 5">
            <a:extLst>
              <a:ext uri="{FF2B5EF4-FFF2-40B4-BE49-F238E27FC236}">
                <a16:creationId xmlns:a16="http://schemas.microsoft.com/office/drawing/2014/main" id="{796957A4-B521-9747-82F6-63BFAFC92A0C}"/>
              </a:ext>
            </a:extLst>
          </p:cNvPr>
          <p:cNvSpPr txBox="1"/>
          <p:nvPr/>
        </p:nvSpPr>
        <p:spPr>
          <a:xfrm>
            <a:off x="1195102" y="1996070"/>
            <a:ext cx="3120421" cy="369332"/>
          </a:xfrm>
          <a:prstGeom prst="rect">
            <a:avLst/>
          </a:prstGeom>
          <a:noFill/>
        </p:spPr>
        <p:txBody>
          <a:bodyPr wrap="square" rtlCol="0">
            <a:spAutoFit/>
          </a:bodyPr>
          <a:lstStyle/>
          <a:p>
            <a:pPr algn="ctr"/>
            <a:r>
              <a:rPr lang="en-US" dirty="0"/>
              <a:t>Apple</a:t>
            </a:r>
          </a:p>
        </p:txBody>
      </p:sp>
      <p:sp>
        <p:nvSpPr>
          <p:cNvPr id="7" name="TextBox 6">
            <a:extLst>
              <a:ext uri="{FF2B5EF4-FFF2-40B4-BE49-F238E27FC236}">
                <a16:creationId xmlns:a16="http://schemas.microsoft.com/office/drawing/2014/main" id="{8D3FA012-D475-2E42-B59F-41B5A8B57766}"/>
              </a:ext>
            </a:extLst>
          </p:cNvPr>
          <p:cNvSpPr txBox="1"/>
          <p:nvPr/>
        </p:nvSpPr>
        <p:spPr>
          <a:xfrm>
            <a:off x="7391454" y="1996070"/>
            <a:ext cx="3120421" cy="369332"/>
          </a:xfrm>
          <a:prstGeom prst="rect">
            <a:avLst/>
          </a:prstGeom>
          <a:noFill/>
        </p:spPr>
        <p:txBody>
          <a:bodyPr wrap="square" rtlCol="0">
            <a:spAutoFit/>
          </a:bodyPr>
          <a:lstStyle/>
          <a:p>
            <a:pPr algn="ctr"/>
            <a:r>
              <a:rPr lang="en-US" dirty="0"/>
              <a:t>Google</a:t>
            </a:r>
          </a:p>
        </p:txBody>
      </p:sp>
    </p:spTree>
    <p:extLst>
      <p:ext uri="{BB962C8B-B14F-4D97-AF65-F5344CB8AC3E}">
        <p14:creationId xmlns:p14="http://schemas.microsoft.com/office/powerpoint/2010/main" val="1720871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62252-F418-6442-893D-417C5686A5FE}"/>
              </a:ext>
            </a:extLst>
          </p:cNvPr>
          <p:cNvSpPr>
            <a:spLocks noGrp="1"/>
          </p:cNvSpPr>
          <p:nvPr>
            <p:ph type="title"/>
          </p:nvPr>
        </p:nvSpPr>
        <p:spPr/>
        <p:txBody>
          <a:bodyPr/>
          <a:lstStyle/>
          <a:p>
            <a:r>
              <a:rPr lang="en-US" dirty="0"/>
              <a:t>Common phrases present in Negative sentiments about both companies</a:t>
            </a:r>
          </a:p>
        </p:txBody>
      </p:sp>
      <p:pic>
        <p:nvPicPr>
          <p:cNvPr id="3" name="Picture 2">
            <a:extLst>
              <a:ext uri="{FF2B5EF4-FFF2-40B4-BE49-F238E27FC236}">
                <a16:creationId xmlns:a16="http://schemas.microsoft.com/office/drawing/2014/main" id="{4BEBD3CE-97BD-D548-B7F3-D00F7DADA73B}"/>
              </a:ext>
            </a:extLst>
          </p:cNvPr>
          <p:cNvPicPr>
            <a:picLocks noChangeAspect="1"/>
          </p:cNvPicPr>
          <p:nvPr/>
        </p:nvPicPr>
        <p:blipFill>
          <a:blip r:embed="rId2"/>
          <a:stretch>
            <a:fillRect/>
          </a:stretch>
        </p:blipFill>
        <p:spPr>
          <a:xfrm>
            <a:off x="475167" y="2533122"/>
            <a:ext cx="5153891" cy="2614428"/>
          </a:xfrm>
          <a:prstGeom prst="rect">
            <a:avLst/>
          </a:prstGeom>
        </p:spPr>
      </p:pic>
      <p:pic>
        <p:nvPicPr>
          <p:cNvPr id="8" name="Picture 7">
            <a:extLst>
              <a:ext uri="{FF2B5EF4-FFF2-40B4-BE49-F238E27FC236}">
                <a16:creationId xmlns:a16="http://schemas.microsoft.com/office/drawing/2014/main" id="{6098AED9-A7BC-6343-ABE4-3D681D9739DA}"/>
              </a:ext>
            </a:extLst>
          </p:cNvPr>
          <p:cNvPicPr>
            <a:picLocks noChangeAspect="1"/>
          </p:cNvPicPr>
          <p:nvPr/>
        </p:nvPicPr>
        <p:blipFill>
          <a:blip r:embed="rId3"/>
          <a:stretch>
            <a:fillRect/>
          </a:stretch>
        </p:blipFill>
        <p:spPr>
          <a:xfrm>
            <a:off x="6623351" y="2533122"/>
            <a:ext cx="5153891" cy="2614428"/>
          </a:xfrm>
          <a:prstGeom prst="rect">
            <a:avLst/>
          </a:prstGeom>
        </p:spPr>
      </p:pic>
      <p:sp>
        <p:nvSpPr>
          <p:cNvPr id="9" name="TextBox 8">
            <a:extLst>
              <a:ext uri="{FF2B5EF4-FFF2-40B4-BE49-F238E27FC236}">
                <a16:creationId xmlns:a16="http://schemas.microsoft.com/office/drawing/2014/main" id="{C369D2AD-2B83-B847-B893-B6B16B04C739}"/>
              </a:ext>
            </a:extLst>
          </p:cNvPr>
          <p:cNvSpPr txBox="1"/>
          <p:nvPr/>
        </p:nvSpPr>
        <p:spPr>
          <a:xfrm>
            <a:off x="1195102" y="1996070"/>
            <a:ext cx="3120421" cy="369332"/>
          </a:xfrm>
          <a:prstGeom prst="rect">
            <a:avLst/>
          </a:prstGeom>
          <a:noFill/>
        </p:spPr>
        <p:txBody>
          <a:bodyPr wrap="square" rtlCol="0">
            <a:spAutoFit/>
          </a:bodyPr>
          <a:lstStyle/>
          <a:p>
            <a:pPr algn="ctr"/>
            <a:r>
              <a:rPr lang="en-US" dirty="0"/>
              <a:t>Apple</a:t>
            </a:r>
          </a:p>
        </p:txBody>
      </p:sp>
      <p:sp>
        <p:nvSpPr>
          <p:cNvPr id="10" name="TextBox 9">
            <a:extLst>
              <a:ext uri="{FF2B5EF4-FFF2-40B4-BE49-F238E27FC236}">
                <a16:creationId xmlns:a16="http://schemas.microsoft.com/office/drawing/2014/main" id="{038DA1F8-963E-054E-AE34-BA27906838A9}"/>
              </a:ext>
            </a:extLst>
          </p:cNvPr>
          <p:cNvSpPr txBox="1"/>
          <p:nvPr/>
        </p:nvSpPr>
        <p:spPr>
          <a:xfrm>
            <a:off x="7391454" y="1996070"/>
            <a:ext cx="3120421" cy="369332"/>
          </a:xfrm>
          <a:prstGeom prst="rect">
            <a:avLst/>
          </a:prstGeom>
          <a:noFill/>
        </p:spPr>
        <p:txBody>
          <a:bodyPr wrap="square" rtlCol="0">
            <a:spAutoFit/>
          </a:bodyPr>
          <a:lstStyle/>
          <a:p>
            <a:pPr algn="ctr"/>
            <a:r>
              <a:rPr lang="en-US" dirty="0"/>
              <a:t>Google</a:t>
            </a:r>
          </a:p>
        </p:txBody>
      </p:sp>
    </p:spTree>
    <p:extLst>
      <p:ext uri="{BB962C8B-B14F-4D97-AF65-F5344CB8AC3E}">
        <p14:creationId xmlns:p14="http://schemas.microsoft.com/office/powerpoint/2010/main" val="791711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23EE7-8901-664A-8916-40DBE5FB1CB5}"/>
              </a:ext>
            </a:extLst>
          </p:cNvPr>
          <p:cNvSpPr>
            <a:spLocks noGrp="1"/>
          </p:cNvSpPr>
          <p:nvPr>
            <p:ph type="title"/>
          </p:nvPr>
        </p:nvSpPr>
        <p:spPr/>
        <p:txBody>
          <a:bodyPr>
            <a:normAutofit/>
          </a:bodyPr>
          <a:lstStyle/>
          <a:p>
            <a:r>
              <a:rPr lang="en-US" dirty="0"/>
              <a:t>Common words during 2011 SXSW</a:t>
            </a:r>
          </a:p>
        </p:txBody>
      </p:sp>
      <p:pic>
        <p:nvPicPr>
          <p:cNvPr id="5" name="Picture 4">
            <a:extLst>
              <a:ext uri="{FF2B5EF4-FFF2-40B4-BE49-F238E27FC236}">
                <a16:creationId xmlns:a16="http://schemas.microsoft.com/office/drawing/2014/main" id="{89ECB94E-BA06-BD48-8525-C20BBC49346D}"/>
              </a:ext>
            </a:extLst>
          </p:cNvPr>
          <p:cNvPicPr>
            <a:picLocks noChangeAspect="1"/>
          </p:cNvPicPr>
          <p:nvPr/>
        </p:nvPicPr>
        <p:blipFill>
          <a:blip r:embed="rId3"/>
          <a:stretch>
            <a:fillRect/>
          </a:stretch>
        </p:blipFill>
        <p:spPr>
          <a:xfrm>
            <a:off x="351540" y="1717251"/>
            <a:ext cx="4425696" cy="2663377"/>
          </a:xfrm>
          <a:prstGeom prst="rect">
            <a:avLst/>
          </a:prstGeom>
        </p:spPr>
      </p:pic>
      <p:pic>
        <p:nvPicPr>
          <p:cNvPr id="9" name="Picture 8">
            <a:extLst>
              <a:ext uri="{FF2B5EF4-FFF2-40B4-BE49-F238E27FC236}">
                <a16:creationId xmlns:a16="http://schemas.microsoft.com/office/drawing/2014/main" id="{36572E36-C0B8-B64B-81F4-975C770ADEC4}"/>
              </a:ext>
            </a:extLst>
          </p:cNvPr>
          <p:cNvPicPr>
            <a:picLocks noChangeAspect="1"/>
          </p:cNvPicPr>
          <p:nvPr/>
        </p:nvPicPr>
        <p:blipFill>
          <a:blip r:embed="rId4"/>
          <a:stretch>
            <a:fillRect/>
          </a:stretch>
        </p:blipFill>
        <p:spPr>
          <a:xfrm>
            <a:off x="7246161" y="1717259"/>
            <a:ext cx="4425696" cy="2663368"/>
          </a:xfrm>
          <a:prstGeom prst="rect">
            <a:avLst/>
          </a:prstGeom>
        </p:spPr>
      </p:pic>
      <p:pic>
        <p:nvPicPr>
          <p:cNvPr id="10" name="Picture 9">
            <a:extLst>
              <a:ext uri="{FF2B5EF4-FFF2-40B4-BE49-F238E27FC236}">
                <a16:creationId xmlns:a16="http://schemas.microsoft.com/office/drawing/2014/main" id="{4C396B1A-3978-1C4A-BA1A-27599FF1C1FB}"/>
              </a:ext>
            </a:extLst>
          </p:cNvPr>
          <p:cNvPicPr>
            <a:picLocks noChangeAspect="1"/>
          </p:cNvPicPr>
          <p:nvPr/>
        </p:nvPicPr>
        <p:blipFill>
          <a:blip r:embed="rId5"/>
          <a:stretch>
            <a:fillRect/>
          </a:stretch>
        </p:blipFill>
        <p:spPr>
          <a:xfrm>
            <a:off x="3966494" y="4081669"/>
            <a:ext cx="4345432" cy="2615184"/>
          </a:xfrm>
          <a:prstGeom prst="rect">
            <a:avLst/>
          </a:prstGeom>
        </p:spPr>
      </p:pic>
    </p:spTree>
    <p:extLst>
      <p:ext uri="{BB962C8B-B14F-4D97-AF65-F5344CB8AC3E}">
        <p14:creationId xmlns:p14="http://schemas.microsoft.com/office/powerpoint/2010/main" val="135819854"/>
      </p:ext>
    </p:extLst>
  </p:cSld>
  <p:clrMapOvr>
    <a:masterClrMapping/>
  </p:clrMapOvr>
  <mc:AlternateContent xmlns:mc="http://schemas.openxmlformats.org/markup-compatibility/2006" xmlns:p14="http://schemas.microsoft.com/office/powerpoint/2010/main">
    <mc:Choice Requires="p14">
      <p:transition spd="slow" p14:dur="2000" advTm="169321"/>
    </mc:Choice>
    <mc:Fallback xmlns="">
      <p:transition spd="slow" advTm="169321"/>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599</Words>
  <Application>Microsoft Macintosh PowerPoint</Application>
  <PresentationFormat>Widescreen</PresentationFormat>
  <Paragraphs>53</Paragraphs>
  <Slides>13</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NLP: Sentiment-Analysis</vt:lpstr>
      <vt:lpstr>Executive Summary</vt:lpstr>
      <vt:lpstr>Apple’s Twitter Presence was Notable</vt:lpstr>
      <vt:lpstr>Distribution of Sentiment by company in tweets</vt:lpstr>
      <vt:lpstr>Sentiment Distribution Based on Tweet Word Count</vt:lpstr>
      <vt:lpstr>Common Phrases Expressed in Tweets</vt:lpstr>
      <vt:lpstr>Common Phrases present in positive sentiments about both companies</vt:lpstr>
      <vt:lpstr>Common phrases present in Negative sentiments about both companies</vt:lpstr>
      <vt:lpstr>Common words during 2011 SXSW</vt:lpstr>
      <vt:lpstr>Predicting Sentiment Based on Tweets Analyzed</vt:lpstr>
      <vt:lpstr> Recommendations</vt:lpstr>
      <vt:lpstr>InSights from tweet analysis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NLP: Sentiment-Analysis</dc:title>
  <dc:creator>Jamaal Smith</dc:creator>
  <cp:lastModifiedBy>Jamaal Smith</cp:lastModifiedBy>
  <cp:revision>2</cp:revision>
  <dcterms:created xsi:type="dcterms:W3CDTF">2020-07-01T14:06:41Z</dcterms:created>
  <dcterms:modified xsi:type="dcterms:W3CDTF">2020-07-01T14:06:54Z</dcterms:modified>
</cp:coreProperties>
</file>

<file path=docProps/thumbnail.jpeg>
</file>